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DCC6"/>
    <a:srgbClr val="F6F2E7"/>
    <a:srgbClr val="E4E4E4"/>
    <a:srgbClr val="282828"/>
    <a:srgbClr val="333333"/>
    <a:srgbClr val="F29559"/>
    <a:srgbClr val="9F4A54"/>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1584" y="10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5906F-74A1-C54B-0E79-4E8EA5CB2C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2DCB5A4-0CBE-BA64-93E9-7853BB3B93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D25FFE-338A-8B22-3EDC-2CFACA130A0C}"/>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592C07F7-52C2-510D-8F89-9ED56923A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74E655-AD92-A496-31C7-19709C5EF8F5}"/>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245403357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08975-AAED-50D8-056A-096496143A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8856E2-AE51-01F7-EC7E-C48DA5811D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6508F4-3AD5-38E6-2164-C8C5E24E31A2}"/>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7FFD1F53-64F7-CC8E-EC01-0F9DAFE46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70E01E-F725-0BD6-FA85-FC3015444758}"/>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32041614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4A7012-7303-5E44-AE15-DB2B61F811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C2A6F2-95A9-7C23-DE13-B4D1C78102B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FF4B93-A888-B6D7-EC55-1D172155BB05}"/>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FC5B4E97-DF73-CB3B-A6BE-5EFC9B89C1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F80553-080D-22A9-EFF8-739A988D69F5}"/>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20623959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89EF3-79B9-A23B-D1F4-4CA446F63F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1F63E-A533-DE05-42DB-067649C559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EBC161-8253-8D52-56FE-4FAC679149F7}"/>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F1901225-5395-BCC5-FC6F-0F165BAC4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E5DE9-2630-073F-7DD5-EC9180C3B886}"/>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41800108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C098-FF3A-F1D4-CE08-9932EB5DA4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8E8D15-40F8-0FE6-95E8-5D50585D77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FB5EE5-8051-05F6-8946-37873C12FF05}"/>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BC80FA83-05AF-6409-2F06-6211C1053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FE466-D435-92BA-9429-C3A8E7C64E35}"/>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277156708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AF56-CFF4-87F4-DAF2-FDDDC9C3A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AA95FF-81C0-403B-697A-F505BD0B4F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A7B5D5-BCAB-2A3D-E961-133C7AEB83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DFDA0-4537-903C-695D-8A2B5DB90C0A}"/>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6" name="Footer Placeholder 5">
            <a:extLst>
              <a:ext uri="{FF2B5EF4-FFF2-40B4-BE49-F238E27FC236}">
                <a16:creationId xmlns:a16="http://schemas.microsoft.com/office/drawing/2014/main" id="{B18F6026-AA4D-B23A-CD3A-441E4D5A77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430D39-F1FF-560B-2181-DEE1534A38CE}"/>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12465478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F4905-A8EB-E1B1-66CD-AA82B88198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26D4D7-E687-AD39-9149-4E70930B7D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B86AF-06F1-8FCF-1CC5-D9C6AE2A20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234B80-98E3-9070-1F0C-04889654F4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FB8AD0-60B8-BBC8-26A8-CB6CDDA71B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5E1DBB-E7A7-7C17-E54F-B8A6F4EE6238}"/>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8" name="Footer Placeholder 7">
            <a:extLst>
              <a:ext uri="{FF2B5EF4-FFF2-40B4-BE49-F238E27FC236}">
                <a16:creationId xmlns:a16="http://schemas.microsoft.com/office/drawing/2014/main" id="{33177F06-7643-D18B-47BC-FAECC1FDCC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0F4D48-85D3-0192-9CD8-DCC7E23A03A8}"/>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41177407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D192-DAC8-6347-36A4-12E13AF66F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EFA6A5-3487-23E8-518D-DF59142EEF25}"/>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4" name="Footer Placeholder 3">
            <a:extLst>
              <a:ext uri="{FF2B5EF4-FFF2-40B4-BE49-F238E27FC236}">
                <a16:creationId xmlns:a16="http://schemas.microsoft.com/office/drawing/2014/main" id="{DF2CDF14-8C6C-119E-F6D4-0D0FD0E26B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AF6D97-DE25-B0F2-A1E2-440D5A6FF452}"/>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310238713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293722-06E5-D3F4-E79B-3D287F7E6B63}"/>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3" name="Footer Placeholder 2">
            <a:extLst>
              <a:ext uri="{FF2B5EF4-FFF2-40B4-BE49-F238E27FC236}">
                <a16:creationId xmlns:a16="http://schemas.microsoft.com/office/drawing/2014/main" id="{AD2AE383-D2A9-8D2D-8371-974A41E889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B72478-CE5F-F277-9751-6B21711F87EB}"/>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248360477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41F8E-1707-E5DA-6332-768F750827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1A3545-29D1-1578-A804-E6329DD9CA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805F0A-C221-705D-4CAB-D88171F0F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FD633-741F-4216-8600-710A6C39E1A3}"/>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6" name="Footer Placeholder 5">
            <a:extLst>
              <a:ext uri="{FF2B5EF4-FFF2-40B4-BE49-F238E27FC236}">
                <a16:creationId xmlns:a16="http://schemas.microsoft.com/office/drawing/2014/main" id="{44941922-A7BA-A9E6-5671-D1ADBDD2DC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6F94-0D8A-D1F1-2E84-DFDDD4740AE4}"/>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21744232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9923D-F8E7-EA69-2095-A15C3567C8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0B873A-FE95-333E-D368-946F9CE636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A192C38-D4E8-DEA3-7DC9-BA3A39722C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CF4543-0FC7-DE9A-CE7A-182EF17B65EA}"/>
              </a:ext>
            </a:extLst>
          </p:cNvPr>
          <p:cNvSpPr>
            <a:spLocks noGrp="1"/>
          </p:cNvSpPr>
          <p:nvPr>
            <p:ph type="dt" sz="half" idx="10"/>
          </p:nvPr>
        </p:nvSpPr>
        <p:spPr/>
        <p:txBody>
          <a:bodyPr/>
          <a:lstStyle/>
          <a:p>
            <a:fld id="{D6AA1991-903D-4B1E-AA49-18CD32EE581B}" type="datetimeFigureOut">
              <a:rPr lang="en-US" smtClean="0"/>
              <a:t>6/1/2025</a:t>
            </a:fld>
            <a:endParaRPr lang="en-US"/>
          </a:p>
        </p:txBody>
      </p:sp>
      <p:sp>
        <p:nvSpPr>
          <p:cNvPr id="6" name="Footer Placeholder 5">
            <a:extLst>
              <a:ext uri="{FF2B5EF4-FFF2-40B4-BE49-F238E27FC236}">
                <a16:creationId xmlns:a16="http://schemas.microsoft.com/office/drawing/2014/main" id="{203089CF-C430-A950-AA20-8DBE6E35B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B914E-F7C2-7D61-CA26-18EF2E5CD604}"/>
              </a:ext>
            </a:extLst>
          </p:cNvPr>
          <p:cNvSpPr>
            <a:spLocks noGrp="1"/>
          </p:cNvSpPr>
          <p:nvPr>
            <p:ph type="sldNum" sz="quarter" idx="12"/>
          </p:nvPr>
        </p:nvSpPr>
        <p:spPr/>
        <p:txBody>
          <a:bodyPr/>
          <a:lstStyle/>
          <a:p>
            <a:fld id="{613F24AC-E137-4BAD-971B-111EF5BE00B1}" type="slidenum">
              <a:rPr lang="en-US" smtClean="0"/>
              <a:t>‹#›</a:t>
            </a:fld>
            <a:endParaRPr lang="en-US"/>
          </a:p>
        </p:txBody>
      </p:sp>
    </p:spTree>
    <p:extLst>
      <p:ext uri="{BB962C8B-B14F-4D97-AF65-F5344CB8AC3E}">
        <p14:creationId xmlns:p14="http://schemas.microsoft.com/office/powerpoint/2010/main" val="181106855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296EE-DCC1-31D4-DC02-447962F6AC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CC2505-0125-8B89-96EE-2D36A8CC9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84BD4-0420-40F6-666A-D24F21C268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AA1991-903D-4B1E-AA49-18CD32EE581B}" type="datetimeFigureOut">
              <a:rPr lang="en-US" smtClean="0"/>
              <a:t>6/1/2025</a:t>
            </a:fld>
            <a:endParaRPr lang="en-US"/>
          </a:p>
        </p:txBody>
      </p:sp>
      <p:sp>
        <p:nvSpPr>
          <p:cNvPr id="5" name="Footer Placeholder 4">
            <a:extLst>
              <a:ext uri="{FF2B5EF4-FFF2-40B4-BE49-F238E27FC236}">
                <a16:creationId xmlns:a16="http://schemas.microsoft.com/office/drawing/2014/main" id="{FAC71C12-7A17-7F68-3C7C-5067D023FF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4BBB142-D309-822C-387E-3D558E9D3A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3F24AC-E137-4BAD-971B-111EF5BE00B1}" type="slidenum">
              <a:rPr lang="en-US" smtClean="0"/>
              <a:t>‹#›</a:t>
            </a:fld>
            <a:endParaRPr lang="en-US"/>
          </a:p>
        </p:txBody>
      </p:sp>
    </p:spTree>
    <p:extLst>
      <p:ext uri="{BB962C8B-B14F-4D97-AF65-F5344CB8AC3E}">
        <p14:creationId xmlns:p14="http://schemas.microsoft.com/office/powerpoint/2010/main" val="1795104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7.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554182"/>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pic>
        <p:nvPicPr>
          <p:cNvPr id="1026" name="Picture 2" descr="Machine Learning 3D Icon - Free Download Science &amp; Technology 3D Icons |  IconScout">
            <a:extLst>
              <a:ext uri="{FF2B5EF4-FFF2-40B4-BE49-F238E27FC236}">
                <a16:creationId xmlns:a16="http://schemas.microsoft.com/office/drawing/2014/main" id="{CC901C7C-C68F-7C92-C53E-FDF0DCF55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442" y="1138957"/>
            <a:ext cx="1521116" cy="1521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0E982D-E92F-A88F-F52A-CA39456D4ABC}"/>
              </a:ext>
            </a:extLst>
          </p:cNvPr>
          <p:cNvSpPr txBox="1"/>
          <p:nvPr/>
        </p:nvSpPr>
        <p:spPr>
          <a:xfrm>
            <a:off x="4203987" y="2875516"/>
            <a:ext cx="4016377" cy="369332"/>
          </a:xfrm>
          <a:prstGeom prst="rect">
            <a:avLst/>
          </a:prstGeom>
          <a:noFill/>
        </p:spPr>
        <p:txBody>
          <a:bodyPr wrap="square" rtlCol="0">
            <a:spAutoFit/>
          </a:bodyPr>
          <a:lstStyle/>
          <a:p>
            <a:r>
              <a:rPr lang="en-US" b="1" i="1">
                <a:solidFill>
                  <a:srgbClr val="84DCC6"/>
                </a:solidFill>
                <a:latin typeface="Roboto" panose="02000000000000000000" pitchFamily="2" charset="0"/>
                <a:ea typeface="Roboto" panose="02000000000000000000" pitchFamily="2" charset="0"/>
              </a:rPr>
              <a:t>Hand gesture recognition using SVM</a:t>
            </a:r>
          </a:p>
        </p:txBody>
      </p:sp>
      <p:sp>
        <p:nvSpPr>
          <p:cNvPr id="8" name="Rectangle: Rounded Corners 7">
            <a:extLst>
              <a:ext uri="{FF2B5EF4-FFF2-40B4-BE49-F238E27FC236}">
                <a16:creationId xmlns:a16="http://schemas.microsoft.com/office/drawing/2014/main" id="{6F21C311-159E-28FF-7DC1-D41921F3B20E}"/>
              </a:ext>
            </a:extLst>
          </p:cNvPr>
          <p:cNvSpPr/>
          <p:nvPr/>
        </p:nvSpPr>
        <p:spPr>
          <a:xfrm>
            <a:off x="4978400" y="3613153"/>
            <a:ext cx="2235200" cy="2068945"/>
          </a:xfrm>
          <a:prstGeom prst="roundRect">
            <a:avLst>
              <a:gd name="adj" fmla="val 7292"/>
            </a:avLst>
          </a:prstGeom>
          <a:blipFill>
            <a:blip r:embed="rId3"/>
            <a:stretch>
              <a:fillRect/>
            </a:stretch>
          </a:blip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6849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8" name="Picture 7">
            <a:extLst>
              <a:ext uri="{FF2B5EF4-FFF2-40B4-BE49-F238E27FC236}">
                <a16:creationId xmlns:a16="http://schemas.microsoft.com/office/drawing/2014/main" id="{0C528B4D-E61F-361C-9F03-A96F4CDF254D}"/>
              </a:ext>
            </a:extLst>
          </p:cNvPr>
          <p:cNvPicPr>
            <a:picLocks noChangeAspect="1"/>
          </p:cNvPicPr>
          <p:nvPr/>
        </p:nvPicPr>
        <p:blipFill>
          <a:blip r:embed="rId5"/>
          <a:stretch>
            <a:fillRect/>
          </a:stretch>
        </p:blipFill>
        <p:spPr>
          <a:xfrm>
            <a:off x="2194695" y="1364990"/>
            <a:ext cx="7797927" cy="4537489"/>
          </a:xfrm>
          <a:prstGeom prst="rect">
            <a:avLst/>
          </a:prstGeom>
        </p:spPr>
      </p:pic>
      <p:pic>
        <p:nvPicPr>
          <p:cNvPr id="20" name="Picture 19">
            <a:extLst>
              <a:ext uri="{FF2B5EF4-FFF2-40B4-BE49-F238E27FC236}">
                <a16:creationId xmlns:a16="http://schemas.microsoft.com/office/drawing/2014/main" id="{D0530947-0341-D11A-3324-5508D270511D}"/>
              </a:ext>
            </a:extLst>
          </p:cNvPr>
          <p:cNvPicPr>
            <a:picLocks noChangeAspect="1"/>
          </p:cNvPicPr>
          <p:nvPr/>
        </p:nvPicPr>
        <p:blipFill>
          <a:blip r:embed="rId6"/>
          <a:stretch>
            <a:fillRect/>
          </a:stretch>
        </p:blipFill>
        <p:spPr>
          <a:xfrm>
            <a:off x="0" y="7858859"/>
            <a:ext cx="12192000" cy="5905975"/>
          </a:xfrm>
          <a:prstGeom prst="rect">
            <a:avLst/>
          </a:prstGeom>
        </p:spPr>
      </p:pic>
    </p:spTree>
    <p:extLst>
      <p:ext uri="{BB962C8B-B14F-4D97-AF65-F5344CB8AC3E}">
        <p14:creationId xmlns:p14="http://schemas.microsoft.com/office/powerpoint/2010/main" val="1442942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14" name="Picture 13">
            <a:extLst>
              <a:ext uri="{FF2B5EF4-FFF2-40B4-BE49-F238E27FC236}">
                <a16:creationId xmlns:a16="http://schemas.microsoft.com/office/drawing/2014/main" id="{49277AD8-F5D3-3CFF-BD3A-724DA995DBBC}"/>
              </a:ext>
            </a:extLst>
          </p:cNvPr>
          <p:cNvPicPr>
            <a:picLocks noChangeAspect="1"/>
          </p:cNvPicPr>
          <p:nvPr/>
        </p:nvPicPr>
        <p:blipFill>
          <a:blip r:embed="rId5"/>
          <a:stretch>
            <a:fillRect/>
          </a:stretch>
        </p:blipFill>
        <p:spPr>
          <a:xfrm>
            <a:off x="1949989" y="1421696"/>
            <a:ext cx="8188133" cy="3966446"/>
          </a:xfrm>
          <a:prstGeom prst="rect">
            <a:avLst/>
          </a:prstGeom>
        </p:spPr>
      </p:pic>
    </p:spTree>
    <p:extLst>
      <p:ext uri="{BB962C8B-B14F-4D97-AF65-F5344CB8AC3E}">
        <p14:creationId xmlns:p14="http://schemas.microsoft.com/office/powerpoint/2010/main" val="35411610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14" name="Picture 13">
            <a:extLst>
              <a:ext uri="{FF2B5EF4-FFF2-40B4-BE49-F238E27FC236}">
                <a16:creationId xmlns:a16="http://schemas.microsoft.com/office/drawing/2014/main" id="{49277AD8-F5D3-3CFF-BD3A-724DA995DBBC}"/>
              </a:ext>
            </a:extLst>
          </p:cNvPr>
          <p:cNvPicPr>
            <a:picLocks noChangeAspect="1"/>
          </p:cNvPicPr>
          <p:nvPr/>
        </p:nvPicPr>
        <p:blipFill>
          <a:blip r:embed="rId5"/>
          <a:stretch>
            <a:fillRect/>
          </a:stretch>
        </p:blipFill>
        <p:spPr>
          <a:xfrm>
            <a:off x="1949989" y="1421696"/>
            <a:ext cx="8188133" cy="3966446"/>
          </a:xfrm>
          <a:prstGeom prst="rect">
            <a:avLst/>
          </a:prstGeom>
        </p:spPr>
      </p:pic>
      <p:pic>
        <p:nvPicPr>
          <p:cNvPr id="2" name="Picture 1">
            <a:extLst>
              <a:ext uri="{FF2B5EF4-FFF2-40B4-BE49-F238E27FC236}">
                <a16:creationId xmlns:a16="http://schemas.microsoft.com/office/drawing/2014/main" id="{26267319-F055-B897-2BF5-862A814B98FF}"/>
              </a:ext>
            </a:extLst>
          </p:cNvPr>
          <p:cNvPicPr>
            <a:picLocks noChangeAspect="1"/>
          </p:cNvPicPr>
          <p:nvPr/>
        </p:nvPicPr>
        <p:blipFill>
          <a:blip r:embed="rId6"/>
          <a:stretch>
            <a:fillRect/>
          </a:stretch>
        </p:blipFill>
        <p:spPr>
          <a:xfrm>
            <a:off x="-10832284" y="1443435"/>
            <a:ext cx="2353186" cy="2347675"/>
          </a:xfrm>
          <a:prstGeom prst="rect">
            <a:avLst/>
          </a:prstGeom>
        </p:spPr>
      </p:pic>
      <p:pic>
        <p:nvPicPr>
          <p:cNvPr id="8" name="Picture 7">
            <a:extLst>
              <a:ext uri="{FF2B5EF4-FFF2-40B4-BE49-F238E27FC236}">
                <a16:creationId xmlns:a16="http://schemas.microsoft.com/office/drawing/2014/main" id="{A8FA7967-B874-60D8-024B-BCD617A596FA}"/>
              </a:ext>
            </a:extLst>
          </p:cNvPr>
          <p:cNvPicPr>
            <a:picLocks noChangeAspect="1"/>
          </p:cNvPicPr>
          <p:nvPr/>
        </p:nvPicPr>
        <p:blipFill>
          <a:blip r:embed="rId7"/>
          <a:stretch>
            <a:fillRect/>
          </a:stretch>
        </p:blipFill>
        <p:spPr>
          <a:xfrm>
            <a:off x="-8048856" y="1440820"/>
            <a:ext cx="2353187" cy="2349510"/>
          </a:xfrm>
          <a:prstGeom prst="rect">
            <a:avLst/>
          </a:prstGeom>
        </p:spPr>
      </p:pic>
      <p:pic>
        <p:nvPicPr>
          <p:cNvPr id="16" name="Picture 15">
            <a:extLst>
              <a:ext uri="{FF2B5EF4-FFF2-40B4-BE49-F238E27FC236}">
                <a16:creationId xmlns:a16="http://schemas.microsoft.com/office/drawing/2014/main" id="{63D30098-658B-B2DB-E13C-0093292D092E}"/>
              </a:ext>
            </a:extLst>
          </p:cNvPr>
          <p:cNvPicPr>
            <a:picLocks noChangeAspect="1"/>
          </p:cNvPicPr>
          <p:nvPr/>
        </p:nvPicPr>
        <p:blipFill>
          <a:blip r:embed="rId8"/>
          <a:stretch>
            <a:fillRect/>
          </a:stretch>
        </p:blipFill>
        <p:spPr>
          <a:xfrm>
            <a:off x="17496592" y="1442655"/>
            <a:ext cx="2365988" cy="2347675"/>
          </a:xfrm>
          <a:prstGeom prst="rect">
            <a:avLst/>
          </a:prstGeom>
        </p:spPr>
      </p:pic>
      <p:pic>
        <p:nvPicPr>
          <p:cNvPr id="20" name="Picture 19">
            <a:extLst>
              <a:ext uri="{FF2B5EF4-FFF2-40B4-BE49-F238E27FC236}">
                <a16:creationId xmlns:a16="http://schemas.microsoft.com/office/drawing/2014/main" id="{61DE9083-1F63-AC0C-F413-8A60EA48119F}"/>
              </a:ext>
            </a:extLst>
          </p:cNvPr>
          <p:cNvPicPr>
            <a:picLocks noChangeAspect="1"/>
          </p:cNvPicPr>
          <p:nvPr/>
        </p:nvPicPr>
        <p:blipFill>
          <a:blip r:embed="rId9"/>
          <a:stretch>
            <a:fillRect/>
          </a:stretch>
        </p:blipFill>
        <p:spPr>
          <a:xfrm>
            <a:off x="20292823" y="1438985"/>
            <a:ext cx="2321998" cy="2347675"/>
          </a:xfrm>
          <a:prstGeom prst="rect">
            <a:avLst/>
          </a:prstGeom>
        </p:spPr>
      </p:pic>
      <p:pic>
        <p:nvPicPr>
          <p:cNvPr id="22" name="Picture 21">
            <a:extLst>
              <a:ext uri="{FF2B5EF4-FFF2-40B4-BE49-F238E27FC236}">
                <a16:creationId xmlns:a16="http://schemas.microsoft.com/office/drawing/2014/main" id="{248E4643-AD36-C96C-4C72-6C76B37FA846}"/>
              </a:ext>
            </a:extLst>
          </p:cNvPr>
          <p:cNvPicPr>
            <a:picLocks noChangeAspect="1"/>
          </p:cNvPicPr>
          <p:nvPr/>
        </p:nvPicPr>
        <p:blipFill>
          <a:blip r:embed="rId10"/>
          <a:stretch>
            <a:fillRect/>
          </a:stretch>
        </p:blipFill>
        <p:spPr>
          <a:xfrm>
            <a:off x="-8479098" y="4085936"/>
            <a:ext cx="2169929" cy="1899543"/>
          </a:xfrm>
          <a:prstGeom prst="rect">
            <a:avLst/>
          </a:prstGeom>
        </p:spPr>
      </p:pic>
      <p:pic>
        <p:nvPicPr>
          <p:cNvPr id="23" name="Picture 22">
            <a:extLst>
              <a:ext uri="{FF2B5EF4-FFF2-40B4-BE49-F238E27FC236}">
                <a16:creationId xmlns:a16="http://schemas.microsoft.com/office/drawing/2014/main" id="{4CBF6B7C-E58A-5905-6C51-244FA043B899}"/>
              </a:ext>
            </a:extLst>
          </p:cNvPr>
          <p:cNvPicPr>
            <a:picLocks noChangeAspect="1"/>
          </p:cNvPicPr>
          <p:nvPr/>
        </p:nvPicPr>
        <p:blipFill>
          <a:blip r:embed="rId11"/>
          <a:stretch>
            <a:fillRect/>
          </a:stretch>
        </p:blipFill>
        <p:spPr>
          <a:xfrm>
            <a:off x="17818064" y="3970455"/>
            <a:ext cx="2095089" cy="2111664"/>
          </a:xfrm>
          <a:prstGeom prst="rect">
            <a:avLst/>
          </a:prstGeom>
        </p:spPr>
      </p:pic>
    </p:spTree>
    <p:extLst>
      <p:ext uri="{BB962C8B-B14F-4D97-AF65-F5344CB8AC3E}">
        <p14:creationId xmlns:p14="http://schemas.microsoft.com/office/powerpoint/2010/main" val="14611808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775881"/>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8" name="Picture 7">
            <a:extLst>
              <a:ext uri="{FF2B5EF4-FFF2-40B4-BE49-F238E27FC236}">
                <a16:creationId xmlns:a16="http://schemas.microsoft.com/office/drawing/2014/main" id="{986F22BF-2ED0-1815-7242-A9607DFBD56E}"/>
              </a:ext>
            </a:extLst>
          </p:cNvPr>
          <p:cNvPicPr>
            <a:picLocks noChangeAspect="1"/>
          </p:cNvPicPr>
          <p:nvPr/>
        </p:nvPicPr>
        <p:blipFill>
          <a:blip r:embed="rId5"/>
          <a:stretch>
            <a:fillRect/>
          </a:stretch>
        </p:blipFill>
        <p:spPr>
          <a:xfrm>
            <a:off x="614035" y="1443435"/>
            <a:ext cx="2353186" cy="2347675"/>
          </a:xfrm>
          <a:prstGeom prst="rect">
            <a:avLst/>
          </a:prstGeom>
        </p:spPr>
      </p:pic>
      <p:pic>
        <p:nvPicPr>
          <p:cNvPr id="20" name="Picture 19">
            <a:extLst>
              <a:ext uri="{FF2B5EF4-FFF2-40B4-BE49-F238E27FC236}">
                <a16:creationId xmlns:a16="http://schemas.microsoft.com/office/drawing/2014/main" id="{E05C7FC7-B342-C14D-B394-4DA23F7276A9}"/>
              </a:ext>
            </a:extLst>
          </p:cNvPr>
          <p:cNvPicPr>
            <a:picLocks noChangeAspect="1"/>
          </p:cNvPicPr>
          <p:nvPr/>
        </p:nvPicPr>
        <p:blipFill>
          <a:blip r:embed="rId6"/>
          <a:stretch>
            <a:fillRect/>
          </a:stretch>
        </p:blipFill>
        <p:spPr>
          <a:xfrm>
            <a:off x="3397463" y="1440820"/>
            <a:ext cx="2353187" cy="2349510"/>
          </a:xfrm>
          <a:prstGeom prst="rect">
            <a:avLst/>
          </a:prstGeom>
        </p:spPr>
      </p:pic>
      <p:pic>
        <p:nvPicPr>
          <p:cNvPr id="23" name="Picture 22">
            <a:extLst>
              <a:ext uri="{FF2B5EF4-FFF2-40B4-BE49-F238E27FC236}">
                <a16:creationId xmlns:a16="http://schemas.microsoft.com/office/drawing/2014/main" id="{7F2C0B3C-6756-9CE7-6BBF-9CF7DE00EB27}"/>
              </a:ext>
            </a:extLst>
          </p:cNvPr>
          <p:cNvPicPr>
            <a:picLocks noChangeAspect="1"/>
          </p:cNvPicPr>
          <p:nvPr/>
        </p:nvPicPr>
        <p:blipFill>
          <a:blip r:embed="rId7"/>
          <a:stretch>
            <a:fillRect/>
          </a:stretch>
        </p:blipFill>
        <p:spPr>
          <a:xfrm>
            <a:off x="6180892" y="1442655"/>
            <a:ext cx="2365988" cy="2347675"/>
          </a:xfrm>
          <a:prstGeom prst="rect">
            <a:avLst/>
          </a:prstGeom>
        </p:spPr>
      </p:pic>
      <p:pic>
        <p:nvPicPr>
          <p:cNvPr id="30" name="Picture 29">
            <a:extLst>
              <a:ext uri="{FF2B5EF4-FFF2-40B4-BE49-F238E27FC236}">
                <a16:creationId xmlns:a16="http://schemas.microsoft.com/office/drawing/2014/main" id="{3D508DA0-4FA0-7DB0-585E-B5FCAD5F933B}"/>
              </a:ext>
            </a:extLst>
          </p:cNvPr>
          <p:cNvPicPr>
            <a:picLocks noChangeAspect="1"/>
          </p:cNvPicPr>
          <p:nvPr/>
        </p:nvPicPr>
        <p:blipFill>
          <a:blip r:embed="rId8"/>
          <a:stretch>
            <a:fillRect/>
          </a:stretch>
        </p:blipFill>
        <p:spPr>
          <a:xfrm>
            <a:off x="8977123" y="1438985"/>
            <a:ext cx="2321998" cy="2347675"/>
          </a:xfrm>
          <a:prstGeom prst="rect">
            <a:avLst/>
          </a:prstGeom>
        </p:spPr>
      </p:pic>
      <p:pic>
        <p:nvPicPr>
          <p:cNvPr id="32" name="Picture 31">
            <a:extLst>
              <a:ext uri="{FF2B5EF4-FFF2-40B4-BE49-F238E27FC236}">
                <a16:creationId xmlns:a16="http://schemas.microsoft.com/office/drawing/2014/main" id="{9D0CE3E8-C18C-80D3-B7B2-AC3E441705C6}"/>
              </a:ext>
            </a:extLst>
          </p:cNvPr>
          <p:cNvPicPr>
            <a:picLocks noChangeAspect="1"/>
          </p:cNvPicPr>
          <p:nvPr/>
        </p:nvPicPr>
        <p:blipFill>
          <a:blip r:embed="rId9"/>
          <a:stretch>
            <a:fillRect/>
          </a:stretch>
        </p:blipFill>
        <p:spPr>
          <a:xfrm>
            <a:off x="2967221" y="4085936"/>
            <a:ext cx="2169929" cy="1899543"/>
          </a:xfrm>
          <a:prstGeom prst="rect">
            <a:avLst/>
          </a:prstGeom>
        </p:spPr>
      </p:pic>
      <p:pic>
        <p:nvPicPr>
          <p:cNvPr id="34" name="Picture 33">
            <a:extLst>
              <a:ext uri="{FF2B5EF4-FFF2-40B4-BE49-F238E27FC236}">
                <a16:creationId xmlns:a16="http://schemas.microsoft.com/office/drawing/2014/main" id="{B3C522F2-51B5-3687-FCC8-CC69CC411383}"/>
              </a:ext>
            </a:extLst>
          </p:cNvPr>
          <p:cNvPicPr>
            <a:picLocks noChangeAspect="1"/>
          </p:cNvPicPr>
          <p:nvPr/>
        </p:nvPicPr>
        <p:blipFill>
          <a:blip r:embed="rId10"/>
          <a:stretch>
            <a:fillRect/>
          </a:stretch>
        </p:blipFill>
        <p:spPr>
          <a:xfrm>
            <a:off x="6502364" y="3970455"/>
            <a:ext cx="2095089" cy="2111664"/>
          </a:xfrm>
          <a:prstGeom prst="rect">
            <a:avLst/>
          </a:prstGeom>
        </p:spPr>
      </p:pic>
    </p:spTree>
    <p:extLst>
      <p:ext uri="{BB962C8B-B14F-4D97-AF65-F5344CB8AC3E}">
        <p14:creationId xmlns:p14="http://schemas.microsoft.com/office/powerpoint/2010/main" val="239577353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775881"/>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3" name="Picture 2">
            <a:extLst>
              <a:ext uri="{FF2B5EF4-FFF2-40B4-BE49-F238E27FC236}">
                <a16:creationId xmlns:a16="http://schemas.microsoft.com/office/drawing/2014/main" id="{8CE414EB-73F7-AC15-9620-FAD700F424E9}"/>
              </a:ext>
            </a:extLst>
          </p:cNvPr>
          <p:cNvPicPr>
            <a:picLocks noChangeAspect="1"/>
          </p:cNvPicPr>
          <p:nvPr/>
        </p:nvPicPr>
        <p:blipFill>
          <a:blip r:embed="rId5"/>
          <a:stretch>
            <a:fillRect/>
          </a:stretch>
        </p:blipFill>
        <p:spPr>
          <a:xfrm>
            <a:off x="127000" y="1802414"/>
            <a:ext cx="11938000" cy="3815880"/>
          </a:xfrm>
          <a:prstGeom prst="rect">
            <a:avLst/>
          </a:prstGeom>
        </p:spPr>
      </p:pic>
    </p:spTree>
    <p:extLst>
      <p:ext uri="{BB962C8B-B14F-4D97-AF65-F5344CB8AC3E}">
        <p14:creationId xmlns:p14="http://schemas.microsoft.com/office/powerpoint/2010/main" val="183238541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775881"/>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sp>
        <p:nvSpPr>
          <p:cNvPr id="2" name="TextBox 1">
            <a:extLst>
              <a:ext uri="{FF2B5EF4-FFF2-40B4-BE49-F238E27FC236}">
                <a16:creationId xmlns:a16="http://schemas.microsoft.com/office/drawing/2014/main" id="{81C5C4FA-709C-4FE7-A699-AF6CEFCFE0B0}"/>
              </a:ext>
            </a:extLst>
          </p:cNvPr>
          <p:cNvSpPr txBox="1"/>
          <p:nvPr/>
        </p:nvSpPr>
        <p:spPr>
          <a:xfrm>
            <a:off x="3893795" y="2992687"/>
            <a:ext cx="4404411" cy="769441"/>
          </a:xfrm>
          <a:prstGeom prst="rect">
            <a:avLst/>
          </a:prstGeom>
          <a:noFill/>
        </p:spPr>
        <p:txBody>
          <a:bodyPr wrap="square" rtlCol="0">
            <a:spAutoFit/>
          </a:bodyPr>
          <a:lstStyle/>
          <a:p>
            <a:r>
              <a:rPr lang="en-US" sz="4400" b="1">
                <a:solidFill>
                  <a:srgbClr val="84DCC6"/>
                </a:solidFill>
              </a:rPr>
              <a:t>Extract Features</a:t>
            </a:r>
          </a:p>
        </p:txBody>
      </p:sp>
    </p:spTree>
    <p:extLst>
      <p:ext uri="{BB962C8B-B14F-4D97-AF65-F5344CB8AC3E}">
        <p14:creationId xmlns:p14="http://schemas.microsoft.com/office/powerpoint/2010/main" val="21108378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690062"/>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3626219"/>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spTree>
    <p:extLst>
      <p:ext uri="{BB962C8B-B14F-4D97-AF65-F5344CB8AC3E}">
        <p14:creationId xmlns:p14="http://schemas.microsoft.com/office/powerpoint/2010/main" val="37884360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690062"/>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3244334"/>
            <a:ext cx="2673745" cy="369332"/>
          </a:xfrm>
          <a:prstGeom prst="rect">
            <a:avLst/>
          </a:prstGeom>
          <a:noFill/>
        </p:spPr>
        <p:txBody>
          <a:bodyPr wrap="square" rtlCol="0">
            <a:spAutoFit/>
          </a:bodyPr>
          <a:lstStyle/>
          <a:p>
            <a:pPr algn="ctr"/>
            <a:r>
              <a:rPr lang="en-US" i="1">
                <a:solidFill>
                  <a:schemeClr val="bg1"/>
                </a:solidFill>
              </a:rPr>
              <a:t>GUI</a:t>
            </a:r>
          </a:p>
        </p:txBody>
      </p:sp>
    </p:spTree>
    <p:extLst>
      <p:ext uri="{BB962C8B-B14F-4D97-AF65-F5344CB8AC3E}">
        <p14:creationId xmlns:p14="http://schemas.microsoft.com/office/powerpoint/2010/main" val="343051564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1847963" y="1905506"/>
            <a:ext cx="8496074" cy="3046988"/>
          </a:xfrm>
          <a:prstGeom prst="rect">
            <a:avLst/>
          </a:prstGeom>
          <a:noFill/>
        </p:spPr>
        <p:txBody>
          <a:bodyPr wrap="square" rtlCol="0">
            <a:spAutoFit/>
          </a:bodyPr>
          <a:lstStyle/>
          <a:p>
            <a:pPr algn="ctr"/>
            <a:r>
              <a:rPr lang="en-US" sz="9600" b="1">
                <a:solidFill>
                  <a:srgbClr val="84DCC6"/>
                </a:solidFill>
                <a:latin typeface="Roboto" panose="02000000000000000000" pitchFamily="2" charset="0"/>
                <a:ea typeface="Roboto" panose="02000000000000000000" pitchFamily="2" charset="0"/>
              </a:rPr>
              <a:t>Thanks for listening </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690062"/>
            <a:ext cx="2673745" cy="369332"/>
          </a:xfrm>
          <a:prstGeom prst="rect">
            <a:avLst/>
          </a:prstGeom>
          <a:noFill/>
        </p:spPr>
        <p:txBody>
          <a:bodyPr wrap="square" rtlCol="0">
            <a:spAutoFit/>
          </a:bodyPr>
          <a:lstStyle/>
          <a:p>
            <a:pPr algn="ctr"/>
            <a:r>
              <a:rPr lang="en-US" i="1">
                <a:solidFill>
                  <a:schemeClr val="bg1"/>
                </a:solidFill>
              </a:rPr>
              <a:t>Data preprocessing</a:t>
            </a:r>
          </a:p>
        </p:txBody>
      </p:sp>
    </p:spTree>
    <p:extLst>
      <p:ext uri="{BB962C8B-B14F-4D97-AF65-F5344CB8AC3E}">
        <p14:creationId xmlns:p14="http://schemas.microsoft.com/office/powerpoint/2010/main" val="75931105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554182"/>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pic>
        <p:nvPicPr>
          <p:cNvPr id="1026" name="Picture 2" descr="Machine Learning 3D Icon - Free Download Science &amp; Technology 3D Icons |  IconScout">
            <a:extLst>
              <a:ext uri="{FF2B5EF4-FFF2-40B4-BE49-F238E27FC236}">
                <a16:creationId xmlns:a16="http://schemas.microsoft.com/office/drawing/2014/main" id="{CC901C7C-C68F-7C92-C53E-FDF0DCF55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442" y="-2842493"/>
            <a:ext cx="1521116" cy="1521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0E982D-E92F-A88F-F52A-CA39456D4ABC}"/>
              </a:ext>
            </a:extLst>
          </p:cNvPr>
          <p:cNvSpPr txBox="1"/>
          <p:nvPr/>
        </p:nvSpPr>
        <p:spPr>
          <a:xfrm>
            <a:off x="4087812" y="1138957"/>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8" name="Rectangle: Rounded Corners 7">
            <a:extLst>
              <a:ext uri="{FF2B5EF4-FFF2-40B4-BE49-F238E27FC236}">
                <a16:creationId xmlns:a16="http://schemas.microsoft.com/office/drawing/2014/main" id="{6F21C311-159E-28FF-7DC1-D41921F3B20E}"/>
              </a:ext>
            </a:extLst>
          </p:cNvPr>
          <p:cNvSpPr/>
          <p:nvPr/>
        </p:nvSpPr>
        <p:spPr>
          <a:xfrm>
            <a:off x="4978400" y="7670803"/>
            <a:ext cx="2235200" cy="2068945"/>
          </a:xfrm>
          <a:prstGeom prst="roundRect">
            <a:avLst>
              <a:gd name="adj" fmla="val 7292"/>
            </a:avLst>
          </a:prstGeom>
          <a:blipFill>
            <a:blip r:embed="rId3"/>
            <a:stretch>
              <a:fillRect/>
            </a:stretch>
          </a:blip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1486307-35C4-82E4-8E3E-93E3D7E112E4}"/>
              </a:ext>
            </a:extLst>
          </p:cNvPr>
          <p:cNvSpPr txBox="1"/>
          <p:nvPr/>
        </p:nvSpPr>
        <p:spPr>
          <a:xfrm>
            <a:off x="5137150" y="1908398"/>
            <a:ext cx="1917700" cy="369332"/>
          </a:xfrm>
          <a:prstGeom prst="rect">
            <a:avLst/>
          </a:prstGeom>
          <a:noFill/>
        </p:spPr>
        <p:txBody>
          <a:bodyPr wrap="square" rtlCol="0">
            <a:spAutoFit/>
          </a:bodyPr>
          <a:lstStyle/>
          <a:p>
            <a:pPr algn="ctr"/>
            <a:r>
              <a:rPr lang="en-US" i="1">
                <a:solidFill>
                  <a:schemeClr val="bg1"/>
                </a:solidFill>
              </a:rPr>
              <a:t>Hand Gesture</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2573338"/>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238278"/>
            <a:ext cx="1917700" cy="369332"/>
          </a:xfrm>
          <a:prstGeom prst="rect">
            <a:avLst/>
          </a:prstGeom>
          <a:noFill/>
        </p:spPr>
        <p:txBody>
          <a:bodyPr wrap="square" rtlCol="0">
            <a:spAutoFit/>
          </a:bodyPr>
          <a:lstStyle/>
          <a:p>
            <a:pPr algn="ctr"/>
            <a:r>
              <a:rPr lang="en-US" i="1">
                <a:solidFill>
                  <a:schemeClr val="bg1"/>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390321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456815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5233096"/>
            <a:ext cx="2673745" cy="369332"/>
          </a:xfrm>
          <a:prstGeom prst="rect">
            <a:avLst/>
          </a:prstGeom>
          <a:noFill/>
        </p:spPr>
        <p:txBody>
          <a:bodyPr wrap="square" rtlCol="0">
            <a:spAutoFit/>
          </a:bodyPr>
          <a:lstStyle/>
          <a:p>
            <a:pPr algn="ctr"/>
            <a:r>
              <a:rPr lang="en-US" i="1">
                <a:solidFill>
                  <a:schemeClr val="bg1"/>
                </a:solidFill>
              </a:rPr>
              <a:t>GUI</a:t>
            </a:r>
          </a:p>
        </p:txBody>
      </p:sp>
    </p:spTree>
    <p:extLst>
      <p:ext uri="{BB962C8B-B14F-4D97-AF65-F5344CB8AC3E}">
        <p14:creationId xmlns:p14="http://schemas.microsoft.com/office/powerpoint/2010/main" val="260410662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9DE647E-7FD2-4A69-44CE-792F238E21EB}"/>
              </a:ext>
            </a:extLst>
          </p:cNvPr>
          <p:cNvSpPr/>
          <p:nvPr/>
        </p:nvSpPr>
        <p:spPr>
          <a:xfrm>
            <a:off x="3342432" y="1888794"/>
            <a:ext cx="5507136" cy="3517660"/>
          </a:xfrm>
          <a:prstGeom prst="roundRect">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pic>
        <p:nvPicPr>
          <p:cNvPr id="1026" name="Picture 2" descr="Machine Learning 3D Icon - Free Download Science &amp; Technology 3D Icons |  IconScout">
            <a:extLst>
              <a:ext uri="{FF2B5EF4-FFF2-40B4-BE49-F238E27FC236}">
                <a16:creationId xmlns:a16="http://schemas.microsoft.com/office/drawing/2014/main" id="{CC901C7C-C68F-7C92-C53E-FDF0DCF55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442" y="-2842493"/>
            <a:ext cx="1521116" cy="1521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2" name="TextBox 1">
            <a:extLst>
              <a:ext uri="{FF2B5EF4-FFF2-40B4-BE49-F238E27FC236}">
                <a16:creationId xmlns:a16="http://schemas.microsoft.com/office/drawing/2014/main" id="{41486307-35C4-82E4-8E3E-93E3D7E112E4}"/>
              </a:ext>
            </a:extLst>
          </p:cNvPr>
          <p:cNvSpPr txBox="1"/>
          <p:nvPr/>
        </p:nvSpPr>
        <p:spPr>
          <a:xfrm>
            <a:off x="5137150" y="1036690"/>
            <a:ext cx="1917700" cy="369332"/>
          </a:xfrm>
          <a:prstGeom prst="rect">
            <a:avLst/>
          </a:prstGeom>
          <a:noFill/>
        </p:spPr>
        <p:txBody>
          <a:bodyPr wrap="square" rtlCol="0">
            <a:spAutoFit/>
          </a:bodyPr>
          <a:lstStyle/>
          <a:p>
            <a:pPr algn="ctr"/>
            <a:r>
              <a:rPr lang="en-US" i="1">
                <a:solidFill>
                  <a:schemeClr val="bg1"/>
                </a:solidFill>
              </a:rPr>
              <a:t>Hand Gesture</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7471548"/>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8136488"/>
            <a:ext cx="1917700" cy="369332"/>
          </a:xfrm>
          <a:prstGeom prst="rect">
            <a:avLst/>
          </a:prstGeom>
          <a:noFill/>
        </p:spPr>
        <p:txBody>
          <a:bodyPr wrap="square" rtlCol="0">
            <a:spAutoFit/>
          </a:bodyPr>
          <a:lstStyle/>
          <a:p>
            <a:pPr algn="ctr"/>
            <a:r>
              <a:rPr lang="en-US" i="1">
                <a:solidFill>
                  <a:schemeClr val="bg1"/>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2" name="Picture 2" descr="You Won't Believe What This Famous Hand Gesture Does To Your Brain">
            <a:extLst>
              <a:ext uri="{FF2B5EF4-FFF2-40B4-BE49-F238E27FC236}">
                <a16:creationId xmlns:a16="http://schemas.microsoft.com/office/drawing/2014/main" id="{8427DEF0-B88D-9857-8E97-1A2651CDD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3689" y="7286882"/>
            <a:ext cx="5564621" cy="313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423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pic>
        <p:nvPicPr>
          <p:cNvPr id="1026" name="Picture 2" descr="Machine Learning 3D Icon - Free Download Science &amp; Technology 3D Icons |  IconScout">
            <a:extLst>
              <a:ext uri="{FF2B5EF4-FFF2-40B4-BE49-F238E27FC236}">
                <a16:creationId xmlns:a16="http://schemas.microsoft.com/office/drawing/2014/main" id="{CC901C7C-C68F-7C92-C53E-FDF0DCF55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442" y="-2842493"/>
            <a:ext cx="1521116" cy="1521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2" name="TextBox 1">
            <a:extLst>
              <a:ext uri="{FF2B5EF4-FFF2-40B4-BE49-F238E27FC236}">
                <a16:creationId xmlns:a16="http://schemas.microsoft.com/office/drawing/2014/main" id="{41486307-35C4-82E4-8E3E-93E3D7E112E4}"/>
              </a:ext>
            </a:extLst>
          </p:cNvPr>
          <p:cNvSpPr txBox="1"/>
          <p:nvPr/>
        </p:nvSpPr>
        <p:spPr>
          <a:xfrm>
            <a:off x="5137150" y="1036690"/>
            <a:ext cx="1917700" cy="369332"/>
          </a:xfrm>
          <a:prstGeom prst="rect">
            <a:avLst/>
          </a:prstGeom>
          <a:noFill/>
        </p:spPr>
        <p:txBody>
          <a:bodyPr wrap="square" rtlCol="0">
            <a:spAutoFit/>
          </a:bodyPr>
          <a:lstStyle/>
          <a:p>
            <a:pPr algn="ctr"/>
            <a:r>
              <a:rPr lang="en-US" i="1">
                <a:solidFill>
                  <a:schemeClr val="bg1"/>
                </a:solidFill>
              </a:rPr>
              <a:t>Hand Gesture</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7471548"/>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8136488"/>
            <a:ext cx="1917700" cy="369332"/>
          </a:xfrm>
          <a:prstGeom prst="rect">
            <a:avLst/>
          </a:prstGeom>
          <a:noFill/>
        </p:spPr>
        <p:txBody>
          <a:bodyPr wrap="square" rtlCol="0">
            <a:spAutoFit/>
          </a:bodyPr>
          <a:lstStyle/>
          <a:p>
            <a:pPr algn="ctr"/>
            <a:r>
              <a:rPr lang="en-US" i="1">
                <a:solidFill>
                  <a:schemeClr val="bg1"/>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3074" name="Picture 2" descr="You Won't Believe What This Famous Hand Gesture Does To Your Brain">
            <a:extLst>
              <a:ext uri="{FF2B5EF4-FFF2-40B4-BE49-F238E27FC236}">
                <a16:creationId xmlns:a16="http://schemas.microsoft.com/office/drawing/2014/main" id="{56C46029-CADD-B46D-8738-ABF1C429D7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3689" y="2218766"/>
            <a:ext cx="5564621" cy="313111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33C059-005F-8781-BE3F-BA20E32CE803}"/>
              </a:ext>
            </a:extLst>
          </p:cNvPr>
          <p:cNvPicPr>
            <a:picLocks noChangeAspect="1"/>
          </p:cNvPicPr>
          <p:nvPr/>
        </p:nvPicPr>
        <p:blipFill>
          <a:blip r:embed="rId4"/>
          <a:stretch>
            <a:fillRect/>
          </a:stretch>
        </p:blipFill>
        <p:spPr>
          <a:xfrm>
            <a:off x="448791" y="12435879"/>
            <a:ext cx="3349664" cy="2503651"/>
          </a:xfrm>
          <a:prstGeom prst="rect">
            <a:avLst/>
          </a:prstGeom>
        </p:spPr>
      </p:pic>
      <p:sp>
        <p:nvSpPr>
          <p:cNvPr id="12" name="TextBox 11">
            <a:extLst>
              <a:ext uri="{FF2B5EF4-FFF2-40B4-BE49-F238E27FC236}">
                <a16:creationId xmlns:a16="http://schemas.microsoft.com/office/drawing/2014/main" id="{41E92A02-E983-C0BB-0A09-A981F2039BA6}"/>
              </a:ext>
            </a:extLst>
          </p:cNvPr>
          <p:cNvSpPr txBox="1"/>
          <p:nvPr/>
        </p:nvSpPr>
        <p:spPr>
          <a:xfrm>
            <a:off x="407876" y="14978002"/>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87E4B410-3495-F3BE-C618-3D83A71F879C}"/>
              </a:ext>
            </a:extLst>
          </p:cNvPr>
          <p:cNvSpPr txBox="1"/>
          <p:nvPr/>
        </p:nvSpPr>
        <p:spPr>
          <a:xfrm>
            <a:off x="491076" y="15208923"/>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sp>
        <p:nvSpPr>
          <p:cNvPr id="14" name="TextBox 13">
            <a:extLst>
              <a:ext uri="{FF2B5EF4-FFF2-40B4-BE49-F238E27FC236}">
                <a16:creationId xmlns:a16="http://schemas.microsoft.com/office/drawing/2014/main" id="{6A468F29-EBA5-1404-F31E-7D9D868545E9}"/>
              </a:ext>
            </a:extLst>
          </p:cNvPr>
          <p:cNvSpPr txBox="1"/>
          <p:nvPr/>
        </p:nvSpPr>
        <p:spPr>
          <a:xfrm>
            <a:off x="4377912" y="15413890"/>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15" name="TextBox 14">
            <a:extLst>
              <a:ext uri="{FF2B5EF4-FFF2-40B4-BE49-F238E27FC236}">
                <a16:creationId xmlns:a16="http://schemas.microsoft.com/office/drawing/2014/main" id="{BDB8048C-4BFB-6B29-485B-8EE8D5D771B8}"/>
              </a:ext>
            </a:extLst>
          </p:cNvPr>
          <p:cNvSpPr txBox="1"/>
          <p:nvPr/>
        </p:nvSpPr>
        <p:spPr>
          <a:xfrm>
            <a:off x="4456726" y="15612044"/>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bời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16" name="Group 15">
            <a:extLst>
              <a:ext uri="{FF2B5EF4-FFF2-40B4-BE49-F238E27FC236}">
                <a16:creationId xmlns:a16="http://schemas.microsoft.com/office/drawing/2014/main" id="{2936B431-9198-0426-B3EB-D88D5EB08203}"/>
              </a:ext>
            </a:extLst>
          </p:cNvPr>
          <p:cNvGrpSpPr/>
          <p:nvPr/>
        </p:nvGrpSpPr>
        <p:grpSpPr>
          <a:xfrm>
            <a:off x="4752993" y="12216004"/>
            <a:ext cx="2679880" cy="3099511"/>
            <a:chOff x="5014011" y="1158279"/>
            <a:chExt cx="2720420" cy="3284178"/>
          </a:xfrm>
        </p:grpSpPr>
        <p:pic>
          <p:nvPicPr>
            <p:cNvPr id="17" name="Picture 16">
              <a:extLst>
                <a:ext uri="{FF2B5EF4-FFF2-40B4-BE49-F238E27FC236}">
                  <a16:creationId xmlns:a16="http://schemas.microsoft.com/office/drawing/2014/main" id="{1B9182EB-4A2B-FBB7-66D4-FBCFBDFADD98}"/>
                </a:ext>
              </a:extLst>
            </p:cNvPr>
            <p:cNvPicPr>
              <a:picLocks noChangeAspect="1"/>
            </p:cNvPicPr>
            <p:nvPr/>
          </p:nvPicPr>
          <p:blipFill>
            <a:blip r:embed="rId5"/>
            <a:stretch>
              <a:fillRect/>
            </a:stretch>
          </p:blipFill>
          <p:spPr>
            <a:xfrm>
              <a:off x="5014011" y="1158279"/>
              <a:ext cx="2715670" cy="1805650"/>
            </a:xfrm>
            <a:prstGeom prst="rect">
              <a:avLst/>
            </a:prstGeom>
          </p:spPr>
        </p:pic>
        <p:pic>
          <p:nvPicPr>
            <p:cNvPr id="18" name="Picture 17">
              <a:extLst>
                <a:ext uri="{FF2B5EF4-FFF2-40B4-BE49-F238E27FC236}">
                  <a16:creationId xmlns:a16="http://schemas.microsoft.com/office/drawing/2014/main" id="{04EC08E2-D76A-EC54-9FCC-C8BC9112CA96}"/>
                </a:ext>
              </a:extLst>
            </p:cNvPr>
            <p:cNvPicPr>
              <a:picLocks noChangeAspect="1"/>
            </p:cNvPicPr>
            <p:nvPr/>
          </p:nvPicPr>
          <p:blipFill>
            <a:blip r:embed="rId6"/>
            <a:stretch>
              <a:fillRect/>
            </a:stretch>
          </p:blipFill>
          <p:spPr>
            <a:xfrm>
              <a:off x="5014011" y="2949676"/>
              <a:ext cx="2720420" cy="1492781"/>
            </a:xfrm>
            <a:prstGeom prst="rect">
              <a:avLst/>
            </a:prstGeom>
          </p:spPr>
        </p:pic>
      </p:grpSp>
      <p:grpSp>
        <p:nvGrpSpPr>
          <p:cNvPr id="19" name="Group 18">
            <a:extLst>
              <a:ext uri="{FF2B5EF4-FFF2-40B4-BE49-F238E27FC236}">
                <a16:creationId xmlns:a16="http://schemas.microsoft.com/office/drawing/2014/main" id="{631A420D-6483-A5F8-1F2E-2A3A6DFD49FC}"/>
              </a:ext>
            </a:extLst>
          </p:cNvPr>
          <p:cNvGrpSpPr/>
          <p:nvPr/>
        </p:nvGrpSpPr>
        <p:grpSpPr>
          <a:xfrm>
            <a:off x="9471710" y="12698545"/>
            <a:ext cx="1242473" cy="1437026"/>
            <a:chOff x="5014011" y="1158279"/>
            <a:chExt cx="2720420" cy="3284178"/>
          </a:xfrm>
        </p:grpSpPr>
        <p:pic>
          <p:nvPicPr>
            <p:cNvPr id="20" name="Picture 19">
              <a:extLst>
                <a:ext uri="{FF2B5EF4-FFF2-40B4-BE49-F238E27FC236}">
                  <a16:creationId xmlns:a16="http://schemas.microsoft.com/office/drawing/2014/main" id="{4C5A03B2-3A66-4D28-70BB-25693FC31439}"/>
                </a:ext>
              </a:extLst>
            </p:cNvPr>
            <p:cNvPicPr>
              <a:picLocks noChangeAspect="1"/>
            </p:cNvPicPr>
            <p:nvPr/>
          </p:nvPicPr>
          <p:blipFill>
            <a:blip r:embed="rId5"/>
            <a:stretch>
              <a:fillRect/>
            </a:stretch>
          </p:blipFill>
          <p:spPr>
            <a:xfrm>
              <a:off x="5014011" y="1158279"/>
              <a:ext cx="2715670" cy="1805650"/>
            </a:xfrm>
            <a:prstGeom prst="rect">
              <a:avLst/>
            </a:prstGeom>
          </p:spPr>
        </p:pic>
        <p:pic>
          <p:nvPicPr>
            <p:cNvPr id="21" name="Picture 20">
              <a:extLst>
                <a:ext uri="{FF2B5EF4-FFF2-40B4-BE49-F238E27FC236}">
                  <a16:creationId xmlns:a16="http://schemas.microsoft.com/office/drawing/2014/main" id="{0CD84D03-F0CA-EDF0-884C-DAB8FC99DA6D}"/>
                </a:ext>
              </a:extLst>
            </p:cNvPr>
            <p:cNvPicPr>
              <a:picLocks noChangeAspect="1"/>
            </p:cNvPicPr>
            <p:nvPr/>
          </p:nvPicPr>
          <p:blipFill>
            <a:blip r:embed="rId6"/>
            <a:stretch>
              <a:fillRect/>
            </a:stretch>
          </p:blipFill>
          <p:spPr>
            <a:xfrm>
              <a:off x="5014011" y="2949676"/>
              <a:ext cx="2720420" cy="1492781"/>
            </a:xfrm>
            <a:prstGeom prst="rect">
              <a:avLst/>
            </a:prstGeom>
          </p:spPr>
        </p:pic>
      </p:grpSp>
      <p:sp>
        <p:nvSpPr>
          <p:cNvPr id="22" name="TextBox 21">
            <a:extLst>
              <a:ext uri="{FF2B5EF4-FFF2-40B4-BE49-F238E27FC236}">
                <a16:creationId xmlns:a16="http://schemas.microsoft.com/office/drawing/2014/main" id="{A7EB4F9E-8337-7F0F-558B-ACFD23891FDD}"/>
              </a:ext>
            </a:extLst>
          </p:cNvPr>
          <p:cNvSpPr txBox="1"/>
          <p:nvPr/>
        </p:nvSpPr>
        <p:spPr>
          <a:xfrm>
            <a:off x="8311472" y="14324753"/>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3" name="TextBox 22">
            <a:extLst>
              <a:ext uri="{FF2B5EF4-FFF2-40B4-BE49-F238E27FC236}">
                <a16:creationId xmlns:a16="http://schemas.microsoft.com/office/drawing/2014/main" id="{BE6803B8-84F7-D14E-E7A7-3355F981E3F3}"/>
              </a:ext>
            </a:extLst>
          </p:cNvPr>
          <p:cNvSpPr txBox="1"/>
          <p:nvPr/>
        </p:nvSpPr>
        <p:spPr>
          <a:xfrm>
            <a:off x="8501189" y="14689387"/>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spTree>
    <p:extLst>
      <p:ext uri="{BB962C8B-B14F-4D97-AF65-F5344CB8AC3E}">
        <p14:creationId xmlns:p14="http://schemas.microsoft.com/office/powerpoint/2010/main" val="10770375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pic>
        <p:nvPicPr>
          <p:cNvPr id="1026" name="Picture 2" descr="Machine Learning 3D Icon - Free Download Science &amp; Technology 3D Icons |  IconScout">
            <a:extLst>
              <a:ext uri="{FF2B5EF4-FFF2-40B4-BE49-F238E27FC236}">
                <a16:creationId xmlns:a16="http://schemas.microsoft.com/office/drawing/2014/main" id="{CC901C7C-C68F-7C92-C53E-FDF0DCF55F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5442" y="-2842493"/>
            <a:ext cx="1521116" cy="15211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2" name="TextBox 1">
            <a:extLst>
              <a:ext uri="{FF2B5EF4-FFF2-40B4-BE49-F238E27FC236}">
                <a16:creationId xmlns:a16="http://schemas.microsoft.com/office/drawing/2014/main" id="{41486307-35C4-82E4-8E3E-93E3D7E112E4}"/>
              </a:ext>
            </a:extLst>
          </p:cNvPr>
          <p:cNvSpPr txBox="1"/>
          <p:nvPr/>
        </p:nvSpPr>
        <p:spPr>
          <a:xfrm>
            <a:off x="5137150" y="-877965"/>
            <a:ext cx="1917700" cy="369332"/>
          </a:xfrm>
          <a:prstGeom prst="rect">
            <a:avLst/>
          </a:prstGeom>
          <a:noFill/>
        </p:spPr>
        <p:txBody>
          <a:bodyPr wrap="square" rtlCol="0">
            <a:spAutoFit/>
          </a:bodyPr>
          <a:lstStyle/>
          <a:p>
            <a:pPr algn="ctr"/>
            <a:r>
              <a:rPr lang="en-US" i="1">
                <a:solidFill>
                  <a:schemeClr val="bg1"/>
                </a:solidFill>
              </a:rPr>
              <a:t>Hand Gesture</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7471548"/>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6252610"/>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3"/>
          <a:stretch>
            <a:fillRect/>
          </a:stretch>
        </p:blipFill>
        <p:spPr>
          <a:xfrm>
            <a:off x="448791" y="1158279"/>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3700402"/>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3931323"/>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94283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4"/>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5"/>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4136290"/>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4334444"/>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1420945"/>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4"/>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5"/>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047153"/>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411787"/>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spTree>
    <p:extLst>
      <p:ext uri="{BB962C8B-B14F-4D97-AF65-F5344CB8AC3E}">
        <p14:creationId xmlns:p14="http://schemas.microsoft.com/office/powerpoint/2010/main" val="315304262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14" name="Picture 13">
            <a:extLst>
              <a:ext uri="{FF2B5EF4-FFF2-40B4-BE49-F238E27FC236}">
                <a16:creationId xmlns:a16="http://schemas.microsoft.com/office/drawing/2014/main" id="{CFDD8348-989C-7541-6440-1428FB01681A}"/>
              </a:ext>
            </a:extLst>
          </p:cNvPr>
          <p:cNvPicPr>
            <a:picLocks noChangeAspect="1"/>
          </p:cNvPicPr>
          <p:nvPr/>
        </p:nvPicPr>
        <p:blipFill>
          <a:blip r:embed="rId5"/>
          <a:stretch>
            <a:fillRect/>
          </a:stretch>
        </p:blipFill>
        <p:spPr>
          <a:xfrm>
            <a:off x="1428310" y="1258627"/>
            <a:ext cx="9330697" cy="4512518"/>
          </a:xfrm>
          <a:prstGeom prst="rect">
            <a:avLst/>
          </a:prstGeom>
          <a:solidFill>
            <a:srgbClr val="333333"/>
          </a:solidFill>
        </p:spPr>
      </p:pic>
    </p:spTree>
    <p:extLst>
      <p:ext uri="{BB962C8B-B14F-4D97-AF65-F5344CB8AC3E}">
        <p14:creationId xmlns:p14="http://schemas.microsoft.com/office/powerpoint/2010/main" val="68770449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8" name="Picture 7">
            <a:extLst>
              <a:ext uri="{FF2B5EF4-FFF2-40B4-BE49-F238E27FC236}">
                <a16:creationId xmlns:a16="http://schemas.microsoft.com/office/drawing/2014/main" id="{A1A90ABB-56C7-A43F-1EB8-561BC9F877C8}"/>
              </a:ext>
            </a:extLst>
          </p:cNvPr>
          <p:cNvPicPr>
            <a:picLocks noChangeAspect="1"/>
          </p:cNvPicPr>
          <p:nvPr/>
        </p:nvPicPr>
        <p:blipFill>
          <a:blip r:embed="rId5"/>
          <a:stretch>
            <a:fillRect/>
          </a:stretch>
        </p:blipFill>
        <p:spPr>
          <a:xfrm>
            <a:off x="2407145" y="1584760"/>
            <a:ext cx="7373028" cy="4235877"/>
          </a:xfrm>
          <a:prstGeom prst="rect">
            <a:avLst/>
          </a:prstGeom>
        </p:spPr>
      </p:pic>
    </p:spTree>
    <p:extLst>
      <p:ext uri="{BB962C8B-B14F-4D97-AF65-F5344CB8AC3E}">
        <p14:creationId xmlns:p14="http://schemas.microsoft.com/office/powerpoint/2010/main" val="25450482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8" name="Picture 7">
            <a:extLst>
              <a:ext uri="{FF2B5EF4-FFF2-40B4-BE49-F238E27FC236}">
                <a16:creationId xmlns:a16="http://schemas.microsoft.com/office/drawing/2014/main" id="{A1A90ABB-56C7-A43F-1EB8-561BC9F877C8}"/>
              </a:ext>
            </a:extLst>
          </p:cNvPr>
          <p:cNvPicPr>
            <a:picLocks noChangeAspect="1"/>
          </p:cNvPicPr>
          <p:nvPr/>
        </p:nvPicPr>
        <p:blipFill>
          <a:blip r:embed="rId5"/>
          <a:stretch>
            <a:fillRect/>
          </a:stretch>
        </p:blipFill>
        <p:spPr>
          <a:xfrm>
            <a:off x="2407145" y="1584760"/>
            <a:ext cx="7373028" cy="4235877"/>
          </a:xfrm>
          <a:prstGeom prst="rect">
            <a:avLst/>
          </a:prstGeom>
        </p:spPr>
      </p:pic>
      <p:pic>
        <p:nvPicPr>
          <p:cNvPr id="14" name="Picture 13">
            <a:extLst>
              <a:ext uri="{FF2B5EF4-FFF2-40B4-BE49-F238E27FC236}">
                <a16:creationId xmlns:a16="http://schemas.microsoft.com/office/drawing/2014/main" id="{D4744962-169E-40C8-69D2-261E6FA68232}"/>
              </a:ext>
            </a:extLst>
          </p:cNvPr>
          <p:cNvPicPr>
            <a:picLocks noChangeAspect="1"/>
          </p:cNvPicPr>
          <p:nvPr/>
        </p:nvPicPr>
        <p:blipFill>
          <a:blip r:embed="rId6"/>
          <a:stretch>
            <a:fillRect/>
          </a:stretch>
        </p:blipFill>
        <p:spPr>
          <a:xfrm>
            <a:off x="1630811" y="1206253"/>
            <a:ext cx="8924023" cy="5054926"/>
          </a:xfrm>
          <a:prstGeom prst="rect">
            <a:avLst/>
          </a:prstGeom>
        </p:spPr>
      </p:pic>
    </p:spTree>
    <p:extLst>
      <p:ext uri="{BB962C8B-B14F-4D97-AF65-F5344CB8AC3E}">
        <p14:creationId xmlns:p14="http://schemas.microsoft.com/office/powerpoint/2010/main" val="1741625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0D5E8B-B7DA-CAD0-812C-AEE2725969E2}"/>
              </a:ext>
            </a:extLst>
          </p:cNvPr>
          <p:cNvSpPr txBox="1"/>
          <p:nvPr/>
        </p:nvSpPr>
        <p:spPr>
          <a:xfrm>
            <a:off x="3798455" y="304111"/>
            <a:ext cx="4595091" cy="584775"/>
          </a:xfrm>
          <a:prstGeom prst="rect">
            <a:avLst/>
          </a:prstGeom>
          <a:noFill/>
        </p:spPr>
        <p:txBody>
          <a:bodyPr wrap="square" rtlCol="0">
            <a:spAutoFit/>
          </a:bodyPr>
          <a:lstStyle/>
          <a:p>
            <a:r>
              <a:rPr lang="en-US" sz="3200">
                <a:solidFill>
                  <a:srgbClr val="F29559"/>
                </a:solidFill>
                <a:latin typeface="Bungee" pitchFamily="2" charset="0"/>
              </a:rPr>
              <a:t>Machine learning</a:t>
            </a:r>
          </a:p>
        </p:txBody>
      </p:sp>
      <p:sp>
        <p:nvSpPr>
          <p:cNvPr id="5" name="TextBox 4">
            <a:extLst>
              <a:ext uri="{FF2B5EF4-FFF2-40B4-BE49-F238E27FC236}">
                <a16:creationId xmlns:a16="http://schemas.microsoft.com/office/drawing/2014/main" id="{E40E982D-E92F-A88F-F52A-CA39456D4ABC}"/>
              </a:ext>
            </a:extLst>
          </p:cNvPr>
          <p:cNvSpPr txBox="1"/>
          <p:nvPr/>
        </p:nvSpPr>
        <p:spPr>
          <a:xfrm>
            <a:off x="4087812" y="7102216"/>
            <a:ext cx="4016377" cy="369332"/>
          </a:xfrm>
          <a:prstGeom prst="rect">
            <a:avLst/>
          </a:prstGeom>
          <a:noFill/>
        </p:spPr>
        <p:txBody>
          <a:bodyPr wrap="square" rtlCol="0">
            <a:spAutoFit/>
          </a:bodyPr>
          <a:lstStyle/>
          <a:p>
            <a:pPr algn="ctr"/>
            <a:r>
              <a:rPr lang="en-US" b="1" i="1">
                <a:solidFill>
                  <a:srgbClr val="84DCC6"/>
                </a:solidFill>
                <a:latin typeface="Roboto" panose="02000000000000000000" pitchFamily="2" charset="0"/>
                <a:ea typeface="Roboto" panose="02000000000000000000" pitchFamily="2" charset="0"/>
              </a:rPr>
              <a:t>Table of content</a:t>
            </a:r>
          </a:p>
        </p:txBody>
      </p:sp>
      <p:sp>
        <p:nvSpPr>
          <p:cNvPr id="3" name="TextBox 2">
            <a:extLst>
              <a:ext uri="{FF2B5EF4-FFF2-40B4-BE49-F238E27FC236}">
                <a16:creationId xmlns:a16="http://schemas.microsoft.com/office/drawing/2014/main" id="{4C09D890-EE94-B035-5B8C-A539A7DB095B}"/>
              </a:ext>
            </a:extLst>
          </p:cNvPr>
          <p:cNvSpPr txBox="1"/>
          <p:nvPr/>
        </p:nvSpPr>
        <p:spPr>
          <a:xfrm>
            <a:off x="5137150" y="836921"/>
            <a:ext cx="1917700" cy="369332"/>
          </a:xfrm>
          <a:prstGeom prst="rect">
            <a:avLst/>
          </a:prstGeom>
          <a:noFill/>
        </p:spPr>
        <p:txBody>
          <a:bodyPr wrap="square" rtlCol="0">
            <a:spAutoFit/>
          </a:bodyPr>
          <a:lstStyle/>
          <a:p>
            <a:pPr algn="ctr"/>
            <a:r>
              <a:rPr lang="en-US" i="1">
                <a:solidFill>
                  <a:schemeClr val="bg1"/>
                </a:solidFill>
              </a:rPr>
              <a:t>SVM overview</a:t>
            </a:r>
          </a:p>
        </p:txBody>
      </p:sp>
      <p:sp>
        <p:nvSpPr>
          <p:cNvPr id="6" name="TextBox 5">
            <a:extLst>
              <a:ext uri="{FF2B5EF4-FFF2-40B4-BE49-F238E27FC236}">
                <a16:creationId xmlns:a16="http://schemas.microsoft.com/office/drawing/2014/main" id="{A5F236C2-9527-6C2A-6DF2-C48E28BDB774}"/>
              </a:ext>
            </a:extLst>
          </p:cNvPr>
          <p:cNvSpPr txBox="1"/>
          <p:nvPr/>
        </p:nvSpPr>
        <p:spPr>
          <a:xfrm>
            <a:off x="5137150" y="-369332"/>
            <a:ext cx="1917700" cy="369332"/>
          </a:xfrm>
          <a:prstGeom prst="rect">
            <a:avLst/>
          </a:prstGeom>
          <a:noFill/>
        </p:spPr>
        <p:txBody>
          <a:bodyPr wrap="square" rtlCol="0">
            <a:spAutoFit/>
          </a:bodyPr>
          <a:lstStyle/>
          <a:p>
            <a:pPr algn="ctr"/>
            <a:r>
              <a:rPr lang="en-US" b="1" i="1">
                <a:solidFill>
                  <a:schemeClr val="accent6">
                    <a:lumMod val="60000"/>
                    <a:lumOff val="40000"/>
                  </a:schemeClr>
                </a:solidFill>
              </a:rPr>
              <a:t>Dataset</a:t>
            </a:r>
          </a:p>
        </p:txBody>
      </p:sp>
      <p:sp>
        <p:nvSpPr>
          <p:cNvPr id="7" name="TextBox 6">
            <a:extLst>
              <a:ext uri="{FF2B5EF4-FFF2-40B4-BE49-F238E27FC236}">
                <a16:creationId xmlns:a16="http://schemas.microsoft.com/office/drawing/2014/main" id="{960617B2-E8CC-7FB4-C845-1C3984E776FA}"/>
              </a:ext>
            </a:extLst>
          </p:cNvPr>
          <p:cNvSpPr txBox="1"/>
          <p:nvPr/>
        </p:nvSpPr>
        <p:spPr>
          <a:xfrm>
            <a:off x="4759128" y="8801428"/>
            <a:ext cx="2673745" cy="369332"/>
          </a:xfrm>
          <a:prstGeom prst="rect">
            <a:avLst/>
          </a:prstGeom>
          <a:noFill/>
        </p:spPr>
        <p:txBody>
          <a:bodyPr wrap="square" rtlCol="0">
            <a:spAutoFit/>
          </a:bodyPr>
          <a:lstStyle/>
          <a:p>
            <a:pPr algn="ctr"/>
            <a:r>
              <a:rPr lang="en-US" i="1">
                <a:solidFill>
                  <a:schemeClr val="bg1"/>
                </a:solidFill>
              </a:rPr>
              <a:t>Data preprocessing</a:t>
            </a:r>
          </a:p>
        </p:txBody>
      </p:sp>
      <p:sp>
        <p:nvSpPr>
          <p:cNvPr id="9" name="TextBox 8">
            <a:extLst>
              <a:ext uri="{FF2B5EF4-FFF2-40B4-BE49-F238E27FC236}">
                <a16:creationId xmlns:a16="http://schemas.microsoft.com/office/drawing/2014/main" id="{8D29EA24-96A2-E5D3-BDE0-7D192F7C7F0D}"/>
              </a:ext>
            </a:extLst>
          </p:cNvPr>
          <p:cNvSpPr txBox="1"/>
          <p:nvPr/>
        </p:nvSpPr>
        <p:spPr>
          <a:xfrm>
            <a:off x="4759128" y="9466368"/>
            <a:ext cx="2673745" cy="369332"/>
          </a:xfrm>
          <a:prstGeom prst="rect">
            <a:avLst/>
          </a:prstGeom>
          <a:noFill/>
        </p:spPr>
        <p:txBody>
          <a:bodyPr wrap="square" rtlCol="0">
            <a:spAutoFit/>
          </a:bodyPr>
          <a:lstStyle/>
          <a:p>
            <a:pPr algn="ctr"/>
            <a:r>
              <a:rPr lang="en-US" i="1">
                <a:solidFill>
                  <a:schemeClr val="bg1"/>
                </a:solidFill>
              </a:rPr>
              <a:t>Training</a:t>
            </a:r>
          </a:p>
        </p:txBody>
      </p:sp>
      <p:sp>
        <p:nvSpPr>
          <p:cNvPr id="10" name="TextBox 9">
            <a:extLst>
              <a:ext uri="{FF2B5EF4-FFF2-40B4-BE49-F238E27FC236}">
                <a16:creationId xmlns:a16="http://schemas.microsoft.com/office/drawing/2014/main" id="{11801A93-28D7-9398-CC20-B853D62269AF}"/>
              </a:ext>
            </a:extLst>
          </p:cNvPr>
          <p:cNvSpPr txBox="1"/>
          <p:nvPr/>
        </p:nvSpPr>
        <p:spPr>
          <a:xfrm>
            <a:off x="4759128" y="10131306"/>
            <a:ext cx="2673745" cy="369332"/>
          </a:xfrm>
          <a:prstGeom prst="rect">
            <a:avLst/>
          </a:prstGeom>
          <a:noFill/>
        </p:spPr>
        <p:txBody>
          <a:bodyPr wrap="square" rtlCol="0">
            <a:spAutoFit/>
          </a:bodyPr>
          <a:lstStyle/>
          <a:p>
            <a:pPr algn="ctr"/>
            <a:r>
              <a:rPr lang="en-US" i="1">
                <a:solidFill>
                  <a:schemeClr val="bg1"/>
                </a:solidFill>
              </a:rPr>
              <a:t>GUI</a:t>
            </a:r>
          </a:p>
        </p:txBody>
      </p:sp>
      <p:pic>
        <p:nvPicPr>
          <p:cNvPr id="11" name="Picture 10">
            <a:extLst>
              <a:ext uri="{FF2B5EF4-FFF2-40B4-BE49-F238E27FC236}">
                <a16:creationId xmlns:a16="http://schemas.microsoft.com/office/drawing/2014/main" id="{3284B18D-B091-9550-082E-FD9030463558}"/>
              </a:ext>
            </a:extLst>
          </p:cNvPr>
          <p:cNvPicPr>
            <a:picLocks noChangeAspect="1"/>
          </p:cNvPicPr>
          <p:nvPr/>
        </p:nvPicPr>
        <p:blipFill>
          <a:blip r:embed="rId2"/>
          <a:stretch>
            <a:fillRect/>
          </a:stretch>
        </p:blipFill>
        <p:spPr>
          <a:xfrm>
            <a:off x="448791" y="-5463663"/>
            <a:ext cx="3349664" cy="2503651"/>
          </a:xfrm>
          <a:prstGeom prst="rect">
            <a:avLst/>
          </a:prstGeom>
        </p:spPr>
      </p:pic>
      <p:sp>
        <p:nvSpPr>
          <p:cNvPr id="12" name="TextBox 11">
            <a:extLst>
              <a:ext uri="{FF2B5EF4-FFF2-40B4-BE49-F238E27FC236}">
                <a16:creationId xmlns:a16="http://schemas.microsoft.com/office/drawing/2014/main" id="{87E717E3-3679-457B-CDC4-B1F17E0348BA}"/>
              </a:ext>
            </a:extLst>
          </p:cNvPr>
          <p:cNvSpPr txBox="1"/>
          <p:nvPr/>
        </p:nvSpPr>
        <p:spPr>
          <a:xfrm>
            <a:off x="407876" y="-2921540"/>
            <a:ext cx="3431494" cy="292388"/>
          </a:xfrm>
          <a:prstGeom prst="rect">
            <a:avLst/>
          </a:prstGeom>
          <a:noFill/>
        </p:spPr>
        <p:txBody>
          <a:bodyPr wrap="square" rtlCol="0">
            <a:spAutoFit/>
          </a:bodyPr>
          <a:lstStyle/>
          <a:p>
            <a:pPr algn="ctr"/>
            <a:r>
              <a:rPr lang="en-US" sz="1300" b="1">
                <a:solidFill>
                  <a:srgbClr val="84DCC6"/>
                </a:solidFill>
              </a:rPr>
              <a:t>Kagle hand gesture recognition data base </a:t>
            </a:r>
          </a:p>
        </p:txBody>
      </p:sp>
      <p:sp>
        <p:nvSpPr>
          <p:cNvPr id="13" name="TextBox 12">
            <a:extLst>
              <a:ext uri="{FF2B5EF4-FFF2-40B4-BE49-F238E27FC236}">
                <a16:creationId xmlns:a16="http://schemas.microsoft.com/office/drawing/2014/main" id="{3726112F-1A21-A362-6601-3E22BEAB1D20}"/>
              </a:ext>
            </a:extLst>
          </p:cNvPr>
          <p:cNvSpPr txBox="1"/>
          <p:nvPr/>
        </p:nvSpPr>
        <p:spPr>
          <a:xfrm>
            <a:off x="491076" y="-2690619"/>
            <a:ext cx="3273867" cy="2099229"/>
          </a:xfrm>
          <a:prstGeom prst="rect">
            <a:avLst/>
          </a:prstGeom>
          <a:noFill/>
        </p:spPr>
        <p:txBody>
          <a:bodyPr wrap="square" rtlCol="0">
            <a:spAutoFit/>
          </a:bodyPr>
          <a:lstStyle/>
          <a:p>
            <a:pPr algn="just">
              <a:lnSpc>
                <a:spcPct val="150000"/>
              </a:lnSpc>
            </a:pPr>
            <a:r>
              <a:rPr lang="en-US" sz="1100">
                <a:solidFill>
                  <a:schemeClr val="bg1"/>
                </a:solidFill>
              </a:rPr>
              <a:t>Với kho dữ liệu khá lớn, Dataset này có thể đã là một sự lựa chọn tốt . Tuy nhiên, việc các ảnh sử dụng đều hầu hết là frame by frame , nên dataset này hợp hơn với mô hình Deep learning nhận diện cả quá trình di chuyển của tay . Với nhận diện hand gesture,  bộ dữ liệu này có quá nhiều dữ liệu dư thừa không cần thiết khiến việc chuẩn bị dữ liệu sẽ là thách thức.</a:t>
            </a:r>
          </a:p>
        </p:txBody>
      </p:sp>
      <p:grpSp>
        <p:nvGrpSpPr>
          <p:cNvPr id="18" name="Group 17">
            <a:extLst>
              <a:ext uri="{FF2B5EF4-FFF2-40B4-BE49-F238E27FC236}">
                <a16:creationId xmlns:a16="http://schemas.microsoft.com/office/drawing/2014/main" id="{EA4C3AE3-38E4-2827-A484-5A51E5FA0DDD}"/>
              </a:ext>
            </a:extLst>
          </p:cNvPr>
          <p:cNvGrpSpPr/>
          <p:nvPr/>
        </p:nvGrpSpPr>
        <p:grpSpPr>
          <a:xfrm>
            <a:off x="4756060" y="-5679106"/>
            <a:ext cx="2679880" cy="3099511"/>
            <a:chOff x="5014011" y="1158279"/>
            <a:chExt cx="2720420" cy="3284178"/>
          </a:xfrm>
        </p:grpSpPr>
        <p:pic>
          <p:nvPicPr>
            <p:cNvPr id="15" name="Picture 14">
              <a:extLst>
                <a:ext uri="{FF2B5EF4-FFF2-40B4-BE49-F238E27FC236}">
                  <a16:creationId xmlns:a16="http://schemas.microsoft.com/office/drawing/2014/main" id="{DAF3B814-C63E-EDBE-53BB-3EAFBB504D37}"/>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17" name="Picture 16">
              <a:extLst>
                <a:ext uri="{FF2B5EF4-FFF2-40B4-BE49-F238E27FC236}">
                  <a16:creationId xmlns:a16="http://schemas.microsoft.com/office/drawing/2014/main" id="{749ECD63-360A-1543-3D45-FD392A99DFD8}"/>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19" name="TextBox 18">
            <a:extLst>
              <a:ext uri="{FF2B5EF4-FFF2-40B4-BE49-F238E27FC236}">
                <a16:creationId xmlns:a16="http://schemas.microsoft.com/office/drawing/2014/main" id="{E233476A-40A6-5EDD-5C11-1D0EEE796AE7}"/>
              </a:ext>
            </a:extLst>
          </p:cNvPr>
          <p:cNvSpPr txBox="1"/>
          <p:nvPr/>
        </p:nvSpPr>
        <p:spPr>
          <a:xfrm>
            <a:off x="4377912" y="-2485652"/>
            <a:ext cx="3431494" cy="292388"/>
          </a:xfrm>
          <a:prstGeom prst="rect">
            <a:avLst/>
          </a:prstGeom>
          <a:noFill/>
        </p:spPr>
        <p:txBody>
          <a:bodyPr wrap="square" rtlCol="0">
            <a:spAutoFit/>
          </a:bodyPr>
          <a:lstStyle/>
          <a:p>
            <a:pPr algn="ctr"/>
            <a:r>
              <a:rPr lang="en-US" sz="1300" b="1">
                <a:solidFill>
                  <a:srgbClr val="84DCC6"/>
                </a:solidFill>
              </a:rPr>
              <a:t>HaGRID V2 full edition</a:t>
            </a:r>
          </a:p>
        </p:txBody>
      </p:sp>
      <p:sp>
        <p:nvSpPr>
          <p:cNvPr id="21" name="TextBox 20">
            <a:extLst>
              <a:ext uri="{FF2B5EF4-FFF2-40B4-BE49-F238E27FC236}">
                <a16:creationId xmlns:a16="http://schemas.microsoft.com/office/drawing/2014/main" id="{BA9176BA-285D-036D-759B-10A19D6E5325}"/>
              </a:ext>
            </a:extLst>
          </p:cNvPr>
          <p:cNvSpPr txBox="1"/>
          <p:nvPr/>
        </p:nvSpPr>
        <p:spPr>
          <a:xfrm>
            <a:off x="4456726" y="-2287498"/>
            <a:ext cx="3273867" cy="1845313"/>
          </a:xfrm>
          <a:prstGeom prst="rect">
            <a:avLst/>
          </a:prstGeom>
          <a:noFill/>
        </p:spPr>
        <p:txBody>
          <a:bodyPr wrap="square" rtlCol="0">
            <a:spAutoFit/>
          </a:bodyPr>
          <a:lstStyle/>
          <a:p>
            <a:pPr algn="just">
              <a:lnSpc>
                <a:spcPct val="150000"/>
              </a:lnSpc>
            </a:pPr>
            <a:r>
              <a:rPr lang="en-US" sz="1100">
                <a:solidFill>
                  <a:schemeClr val="bg1"/>
                </a:solidFill>
              </a:rPr>
              <a:t>Kho dữ liệu này thực sự tốt, hình ảnh không được đưa về dạng trắng đen không phải thách thức quá lớn bởi vì hướng tiếp cận của em không thực sự phụ thuộc vào điểm ảnh. cùng 18 labels hand gesture khác nhau, dataset đã cung cấp đủ Data cần thiết để huấn luyện model. Điều duy nhất khiến dataset này không được chọn vì máy em tải không nổi T-T</a:t>
            </a:r>
          </a:p>
        </p:txBody>
      </p:sp>
      <p:grpSp>
        <p:nvGrpSpPr>
          <p:cNvPr id="25" name="Group 24">
            <a:extLst>
              <a:ext uri="{FF2B5EF4-FFF2-40B4-BE49-F238E27FC236}">
                <a16:creationId xmlns:a16="http://schemas.microsoft.com/office/drawing/2014/main" id="{F4B61D93-2A6A-941D-1D3C-C8D9E137D436}"/>
              </a:ext>
            </a:extLst>
          </p:cNvPr>
          <p:cNvGrpSpPr/>
          <p:nvPr/>
        </p:nvGrpSpPr>
        <p:grpSpPr>
          <a:xfrm>
            <a:off x="9471710" y="-5200997"/>
            <a:ext cx="1242473" cy="1437026"/>
            <a:chOff x="5014011" y="1158279"/>
            <a:chExt cx="2720420" cy="3284178"/>
          </a:xfrm>
        </p:grpSpPr>
        <p:pic>
          <p:nvPicPr>
            <p:cNvPr id="26" name="Picture 25">
              <a:extLst>
                <a:ext uri="{FF2B5EF4-FFF2-40B4-BE49-F238E27FC236}">
                  <a16:creationId xmlns:a16="http://schemas.microsoft.com/office/drawing/2014/main" id="{0C5BF144-CA8A-221C-64F9-BC54E87F4DF2}"/>
                </a:ext>
              </a:extLst>
            </p:cNvPr>
            <p:cNvPicPr>
              <a:picLocks noChangeAspect="1"/>
            </p:cNvPicPr>
            <p:nvPr/>
          </p:nvPicPr>
          <p:blipFill>
            <a:blip r:embed="rId3"/>
            <a:stretch>
              <a:fillRect/>
            </a:stretch>
          </p:blipFill>
          <p:spPr>
            <a:xfrm>
              <a:off x="5014011" y="1158279"/>
              <a:ext cx="2715670" cy="1805650"/>
            </a:xfrm>
            <a:prstGeom prst="rect">
              <a:avLst/>
            </a:prstGeom>
          </p:spPr>
        </p:pic>
        <p:pic>
          <p:nvPicPr>
            <p:cNvPr id="27" name="Picture 26">
              <a:extLst>
                <a:ext uri="{FF2B5EF4-FFF2-40B4-BE49-F238E27FC236}">
                  <a16:creationId xmlns:a16="http://schemas.microsoft.com/office/drawing/2014/main" id="{1325E661-305A-5827-B59D-A1241CF533A0}"/>
                </a:ext>
              </a:extLst>
            </p:cNvPr>
            <p:cNvPicPr>
              <a:picLocks noChangeAspect="1"/>
            </p:cNvPicPr>
            <p:nvPr/>
          </p:nvPicPr>
          <p:blipFill>
            <a:blip r:embed="rId4"/>
            <a:stretch>
              <a:fillRect/>
            </a:stretch>
          </p:blipFill>
          <p:spPr>
            <a:xfrm>
              <a:off x="5014011" y="2949676"/>
              <a:ext cx="2720420" cy="1492781"/>
            </a:xfrm>
            <a:prstGeom prst="rect">
              <a:avLst/>
            </a:prstGeom>
          </p:spPr>
        </p:pic>
      </p:grpSp>
      <p:sp>
        <p:nvSpPr>
          <p:cNvPr id="28" name="TextBox 27">
            <a:extLst>
              <a:ext uri="{FF2B5EF4-FFF2-40B4-BE49-F238E27FC236}">
                <a16:creationId xmlns:a16="http://schemas.microsoft.com/office/drawing/2014/main" id="{2A0EF46F-7837-5499-E4BE-8A05D32EADEA}"/>
              </a:ext>
            </a:extLst>
          </p:cNvPr>
          <p:cNvSpPr txBox="1"/>
          <p:nvPr/>
        </p:nvSpPr>
        <p:spPr>
          <a:xfrm>
            <a:off x="8311472" y="-3574789"/>
            <a:ext cx="3431494" cy="292388"/>
          </a:xfrm>
          <a:prstGeom prst="rect">
            <a:avLst/>
          </a:prstGeom>
          <a:noFill/>
        </p:spPr>
        <p:txBody>
          <a:bodyPr wrap="square" rtlCol="0">
            <a:spAutoFit/>
          </a:bodyPr>
          <a:lstStyle/>
          <a:p>
            <a:pPr algn="ctr"/>
            <a:r>
              <a:rPr lang="en-US" sz="1300" b="1">
                <a:solidFill>
                  <a:srgbClr val="84DCC6"/>
                </a:solidFill>
              </a:rPr>
              <a:t>HaGRID v2 512px - lightweight</a:t>
            </a:r>
          </a:p>
        </p:txBody>
      </p:sp>
      <p:sp>
        <p:nvSpPr>
          <p:cNvPr id="29" name="TextBox 28">
            <a:extLst>
              <a:ext uri="{FF2B5EF4-FFF2-40B4-BE49-F238E27FC236}">
                <a16:creationId xmlns:a16="http://schemas.microsoft.com/office/drawing/2014/main" id="{D97CDB20-7A87-1054-5252-7C3DAC08FF73}"/>
              </a:ext>
            </a:extLst>
          </p:cNvPr>
          <p:cNvSpPr txBox="1"/>
          <p:nvPr/>
        </p:nvSpPr>
        <p:spPr>
          <a:xfrm>
            <a:off x="8501189" y="-3210155"/>
            <a:ext cx="3273867" cy="1083566"/>
          </a:xfrm>
          <a:prstGeom prst="rect">
            <a:avLst/>
          </a:prstGeom>
          <a:noFill/>
        </p:spPr>
        <p:txBody>
          <a:bodyPr wrap="square" rtlCol="0">
            <a:spAutoFit/>
          </a:bodyPr>
          <a:lstStyle/>
          <a:p>
            <a:pPr algn="just">
              <a:lnSpc>
                <a:spcPct val="150000"/>
              </a:lnSpc>
            </a:pPr>
            <a:r>
              <a:rPr lang="en-US" sz="1100">
                <a:solidFill>
                  <a:schemeClr val="bg1"/>
                </a:solidFill>
              </a:rPr>
              <a:t>Với tất cả những ưu điểm của HaGRID , dataset này giới hạn ảnh về 512 pixel cũng như giản lược bớt hình ảnh đã khiến dataset này từ </a:t>
            </a:r>
            <a:r>
              <a:rPr lang="en-US" sz="1100" b="1">
                <a:solidFill>
                  <a:srgbClr val="F29559"/>
                </a:solidFill>
              </a:rPr>
              <a:t>716GB</a:t>
            </a:r>
            <a:r>
              <a:rPr lang="en-US" sz="1100">
                <a:solidFill>
                  <a:schemeClr val="bg1"/>
                </a:solidFill>
              </a:rPr>
              <a:t> về </a:t>
            </a:r>
            <a:r>
              <a:rPr lang="en-US" sz="1100" b="1">
                <a:solidFill>
                  <a:srgbClr val="F29559"/>
                </a:solidFill>
              </a:rPr>
              <a:t>119GB</a:t>
            </a:r>
            <a:r>
              <a:rPr lang="en-US" sz="1100">
                <a:solidFill>
                  <a:schemeClr val="bg1"/>
                </a:solidFill>
              </a:rPr>
              <a:t> </a:t>
            </a:r>
            <a:r>
              <a:rPr lang="en-US" sz="1100" i="1">
                <a:solidFill>
                  <a:schemeClr val="bg1"/>
                </a:solidFill>
              </a:rPr>
              <a:t>(</a:t>
            </a:r>
            <a:r>
              <a:rPr lang="en-US" sz="1100">
                <a:solidFill>
                  <a:schemeClr val="bg1"/>
                </a:solidFill>
              </a:rPr>
              <a:t>Không còn gì để chê).</a:t>
            </a:r>
            <a:endParaRPr lang="en-US" sz="1100" i="1">
              <a:solidFill>
                <a:schemeClr val="bg1"/>
              </a:solidFill>
            </a:endParaRPr>
          </a:p>
        </p:txBody>
      </p:sp>
      <p:pic>
        <p:nvPicPr>
          <p:cNvPr id="16" name="Picture 15">
            <a:extLst>
              <a:ext uri="{FF2B5EF4-FFF2-40B4-BE49-F238E27FC236}">
                <a16:creationId xmlns:a16="http://schemas.microsoft.com/office/drawing/2014/main" id="{22F8D33E-A016-9630-79BC-2911596F27FA}"/>
              </a:ext>
            </a:extLst>
          </p:cNvPr>
          <p:cNvPicPr>
            <a:picLocks noChangeAspect="1"/>
          </p:cNvPicPr>
          <p:nvPr/>
        </p:nvPicPr>
        <p:blipFill>
          <a:blip r:embed="rId5"/>
          <a:stretch>
            <a:fillRect/>
          </a:stretch>
        </p:blipFill>
        <p:spPr>
          <a:xfrm>
            <a:off x="2112854" y="1459923"/>
            <a:ext cx="7914365" cy="4411540"/>
          </a:xfrm>
          <a:prstGeom prst="rect">
            <a:avLst/>
          </a:prstGeom>
        </p:spPr>
      </p:pic>
    </p:spTree>
    <p:extLst>
      <p:ext uri="{BB962C8B-B14F-4D97-AF65-F5344CB8AC3E}">
        <p14:creationId xmlns:p14="http://schemas.microsoft.com/office/powerpoint/2010/main" val="29303455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2795</Words>
  <Application>Microsoft Office PowerPoint</Application>
  <PresentationFormat>Widescreen</PresentationFormat>
  <Paragraphs>186</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Bungee</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Catz Catz</dc:creator>
  <cp:lastModifiedBy>Catz Catz</cp:lastModifiedBy>
  <cp:revision>2</cp:revision>
  <dcterms:created xsi:type="dcterms:W3CDTF">2025-06-01T16:37:12Z</dcterms:created>
  <dcterms:modified xsi:type="dcterms:W3CDTF">2025-06-01T17:47:56Z</dcterms:modified>
</cp:coreProperties>
</file>